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6858000" cx="9144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tableStyles" Target="tableStyles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85F5E-A926-46FC-A269-9CEEED99973E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C5B3C-4CCC-4D65-B634-6CB7CFF7707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03283-D84C-4801-AFA3-C7BC81DFFDA0}" type="datetimeFigureOut">
              <a:rPr lang="en-GB" smtClean="0"/>
              <a:pPr/>
              <a:t>03/04/2022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8F9BF-3990-451F-B0FB-6BA5577BDFD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latin typeface="Comic Sans MS" pitchFamily="66" charset="0"/>
              </a:rPr>
              <a:t>Diabetic Ketoacidosis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b="1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4783C-2E64-4CD2-9ECB-9997299BF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2B328-FB75-4546-99C8-946CAE939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Continue fluid replacement as follows:</a:t>
            </a:r>
          </a:p>
          <a:p>
            <a:r>
              <a:rPr lang="en-US" dirty="0"/>
              <a:t>1L NS over the next 2 hours,</a:t>
            </a:r>
          </a:p>
          <a:p>
            <a:r>
              <a:rPr lang="en-US" dirty="0"/>
              <a:t>1L NS over the next 2 hours,</a:t>
            </a:r>
          </a:p>
          <a:p>
            <a:r>
              <a:rPr lang="en-US" dirty="0"/>
              <a:t>1L NS over the next 4 hours,</a:t>
            </a:r>
          </a:p>
          <a:p>
            <a:r>
              <a:rPr lang="en-US" dirty="0"/>
              <a:t>1 L NS over 4 hours,</a:t>
            </a:r>
          </a:p>
          <a:p>
            <a:r>
              <a:rPr lang="en-US" dirty="0"/>
              <a:t>1L NS over 6 hours</a:t>
            </a:r>
          </a:p>
          <a:p>
            <a:r>
              <a:rPr lang="en-US" dirty="0"/>
              <a:t>Once RBS &lt;14 mmol/L, start 10% dextrose at 125mls/</a:t>
            </a:r>
            <a:r>
              <a:rPr lang="en-US" dirty="0" err="1"/>
              <a:t>hr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909907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174D1-5DF5-4BBB-AD6C-080399C62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Potassium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C5705-E1AB-417E-B94F-31EA63439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Replace K+ if &lt; 5.5mmol/L</a:t>
            </a:r>
          </a:p>
          <a:p>
            <a:pPr marL="0" indent="0">
              <a:buNone/>
            </a:pPr>
            <a:endParaRPr lang="en-KE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2FD0A3B-15B9-4268-9BA2-3716EEB334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894206"/>
              </p:ext>
            </p:extLst>
          </p:nvPr>
        </p:nvGraphicFramePr>
        <p:xfrm>
          <a:off x="611560" y="2687320"/>
          <a:ext cx="7848872" cy="2973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436">
                  <a:extLst>
                    <a:ext uri="{9D8B030D-6E8A-4147-A177-3AD203B41FA5}">
                      <a16:colId xmlns:a16="http://schemas.microsoft.com/office/drawing/2014/main" val="2216564257"/>
                    </a:ext>
                  </a:extLst>
                </a:gridCol>
                <a:gridCol w="3924436">
                  <a:extLst>
                    <a:ext uri="{9D8B030D-6E8A-4147-A177-3AD203B41FA5}">
                      <a16:colId xmlns:a16="http://schemas.microsoft.com/office/drawing/2014/main" val="1889374577"/>
                    </a:ext>
                  </a:extLst>
                </a:gridCol>
              </a:tblGrid>
              <a:tr h="743482">
                <a:tc>
                  <a:txBody>
                    <a:bodyPr/>
                    <a:lstStyle/>
                    <a:p>
                      <a:r>
                        <a:rPr lang="en-US" dirty="0"/>
                        <a:t>Potassium level  (mmol/L)</a:t>
                      </a:r>
                      <a:endParaRPr lang="en-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Potassium replacement</a:t>
                      </a:r>
                      <a:endParaRPr lang="en-K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77744"/>
                  </a:ext>
                </a:extLst>
              </a:tr>
              <a:tr h="743482">
                <a:tc>
                  <a:txBody>
                    <a:bodyPr/>
                    <a:lstStyle/>
                    <a:p>
                      <a:r>
                        <a:rPr lang="en-US" dirty="0"/>
                        <a:t>&gt;5.5</a:t>
                      </a:r>
                      <a:endParaRPr lang="en-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  <a:endParaRPr lang="en-K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788089"/>
                  </a:ext>
                </a:extLst>
              </a:tr>
              <a:tr h="743482">
                <a:tc>
                  <a:txBody>
                    <a:bodyPr/>
                    <a:lstStyle/>
                    <a:p>
                      <a:r>
                        <a:rPr lang="en-US" dirty="0"/>
                        <a:t>3.5 – 5.5</a:t>
                      </a:r>
                      <a:endParaRPr lang="en-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 (with every L of fluid)</a:t>
                      </a:r>
                      <a:endParaRPr lang="en-K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57595"/>
                  </a:ext>
                </a:extLst>
              </a:tr>
              <a:tr h="743482">
                <a:tc>
                  <a:txBody>
                    <a:bodyPr/>
                    <a:lstStyle/>
                    <a:p>
                      <a:r>
                        <a:rPr lang="en-US" dirty="0"/>
                        <a:t>&lt;3.5</a:t>
                      </a:r>
                      <a:endParaRPr lang="en-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Senior review as additional K needs to be given</a:t>
                      </a:r>
                      <a:endParaRPr lang="en-K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4065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194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AD2F0-8211-4E73-A4BC-E85CD605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Insulin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30123-6CB6-4151-9849-F10A31343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Do not use priming (bolus) dose of insulin</a:t>
            </a:r>
          </a:p>
          <a:p>
            <a:r>
              <a:rPr lang="en-US" dirty="0"/>
              <a:t>Commence a fixed rate intravenous insulin infusion (FRIII) at 0.1 units/kg/hour</a:t>
            </a:r>
          </a:p>
          <a:p>
            <a:r>
              <a:rPr lang="en-US" dirty="0"/>
              <a:t>If the individual normally takes long acting basal insulin (e.g. glargine, </a:t>
            </a:r>
            <a:r>
              <a:rPr lang="en-US" dirty="0" err="1"/>
              <a:t>degludec</a:t>
            </a:r>
            <a:r>
              <a:rPr lang="en-US" dirty="0"/>
              <a:t>, detemir, or human isophane insulin) continue this at the usual dose and usual time.</a:t>
            </a:r>
          </a:p>
          <a:p>
            <a:r>
              <a:rPr lang="en-US" dirty="0"/>
              <a:t>Once the glucose falls below 14.0 mmol/L, reduce the rate of intravenous insulin infusion to 0.05 units/kg/hr.</a:t>
            </a:r>
          </a:p>
        </p:txBody>
      </p:sp>
    </p:spTree>
    <p:extLst>
      <p:ext uri="{BB962C8B-B14F-4D97-AF65-F5344CB8AC3E}">
        <p14:creationId xmlns:p14="http://schemas.microsoft.com/office/powerpoint/2010/main" val="2659557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4357D-EFA2-435D-B5C5-3EB631F72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Monitoring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92CEF-92EF-474F-A3D9-EEA7B195D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Hourly reviews</a:t>
            </a:r>
          </a:p>
          <a:p>
            <a:r>
              <a:rPr lang="en-US" dirty="0"/>
              <a:t>Achieve a rate of fall of ketones of at least 0.5 mmol/L/</a:t>
            </a:r>
            <a:r>
              <a:rPr lang="en-US" dirty="0" err="1"/>
              <a:t>hr</a:t>
            </a:r>
            <a:endParaRPr lang="en-US" dirty="0"/>
          </a:p>
          <a:p>
            <a:r>
              <a:rPr lang="en-US" dirty="0"/>
              <a:t>Bicarbonate should rise by 3.0 mmol/L/</a:t>
            </a:r>
            <a:r>
              <a:rPr lang="en-US" dirty="0" err="1"/>
              <a:t>hr</a:t>
            </a:r>
            <a:endParaRPr lang="en-US" dirty="0"/>
          </a:p>
          <a:p>
            <a:r>
              <a:rPr lang="en-US" dirty="0"/>
              <a:t>Blood glucose should fall by 3.0 mmol/L/</a:t>
            </a:r>
            <a:r>
              <a:rPr lang="en-US" dirty="0" err="1"/>
              <a:t>hr</a:t>
            </a:r>
            <a:endParaRPr lang="en-US" dirty="0"/>
          </a:p>
          <a:p>
            <a:r>
              <a:rPr lang="en-US" dirty="0"/>
              <a:t>If these are not achieved, check infusion pump Then increase the insulin infusion rates by 1.0 unit/</a:t>
            </a:r>
            <a:r>
              <a:rPr lang="en-US" dirty="0" err="1"/>
              <a:t>hr</a:t>
            </a:r>
            <a:r>
              <a:rPr lang="en-US" dirty="0"/>
              <a:t> increments hourly until achieved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909076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45B6C-FC74-422A-A406-7C2A9469D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DKA resolution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F1DEC-AC7B-4A06-8B29-36F9F585C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Resolution of DKA is defined as ketones less than 0.6 mmol/L, and venous pH over 7.3.</a:t>
            </a:r>
          </a:p>
          <a:p>
            <a:r>
              <a:rPr lang="en-US" dirty="0"/>
              <a:t>Do not rely on bicarbonate alone to assess the resolution of DKA at this point due to the possible </a:t>
            </a:r>
            <a:r>
              <a:rPr lang="en-US" dirty="0" err="1"/>
              <a:t>hyperchloraemia</a:t>
            </a:r>
            <a:r>
              <a:rPr lang="en-US" dirty="0"/>
              <a:t> secondary to high volumes of 0.9% sodium chloride solution. </a:t>
            </a:r>
          </a:p>
          <a:p>
            <a:r>
              <a:rPr lang="en-US" dirty="0"/>
              <a:t>The </a:t>
            </a:r>
            <a:r>
              <a:rPr lang="en-US" dirty="0" err="1"/>
              <a:t>hyperchloraemic</a:t>
            </a:r>
            <a:r>
              <a:rPr lang="en-US" dirty="0"/>
              <a:t> metabolic acidosis will lower the bicarbonate and thus lead to difficulty is assessing whether the ketosis has resolved. 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946899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C1D8C-72A0-4590-BFB1-E280CBE0D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Restarting subcutaneous insulin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04BAD-0B83-4B92-8C7A-2A94E9618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person’s previous regimen should generally be re-started if their most recent HbA1c suggests acceptable level of control i.e. HbA1c &lt;8.0%</a:t>
            </a:r>
          </a:p>
          <a:p>
            <a:r>
              <a:rPr lang="en-US" dirty="0"/>
              <a:t>With all regimens the intravenous insulin infusion should not be discontinued for at least 30 - 60 minutes after the administration of SC dose given in association with a meal.</a:t>
            </a:r>
          </a:p>
          <a:p>
            <a:r>
              <a:rPr lang="en-US" dirty="0"/>
              <a:t>If they are insulin naïve, TDD =0.5 units/kg/day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868943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Where to now?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1413074"/>
            <a:ext cx="8202259" cy="4896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442B-C93F-47E1-A2C3-13FCE40D0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DKA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B46B1-77CF-4FC0-AD84-3BE02508F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Diabetic ketoacidosis (DKA) is a frequent and potentially life-threatening complication </a:t>
            </a:r>
            <a:r>
              <a:rPr lang="en-US" dirty="0" err="1"/>
              <a:t>ofDM</a:t>
            </a:r>
            <a:endParaRPr lang="en-US" dirty="0"/>
          </a:p>
          <a:p>
            <a:r>
              <a:rPr lang="en-US" dirty="0"/>
              <a:t>Whilst DKA occurs predominantly in people with T1DM, about 1/3 of cases occur in people with T2DM</a:t>
            </a:r>
          </a:p>
          <a:p>
            <a:r>
              <a:rPr lang="en-US" dirty="0"/>
              <a:t>In developed nations, the mortality from DKA is &lt;1%; the mortality rate is still high at over 40% in some low and middle income countries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224624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A73098-1CFB-47BB-BC4F-EC97BAADF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Pathophysiology of DKA</a:t>
            </a:r>
            <a:endParaRPr lang="en-K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F5CAA9A-7B84-42EC-97E3-7AE3FE45C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DKA usually occurs as a consequence of absolute or relative insulin deficiency that is accompanied by an increase in counter regulatory hormones (i.e., glucagon, cortisol, growth hormone, catecholamines). </a:t>
            </a:r>
          </a:p>
          <a:p>
            <a:r>
              <a:rPr lang="en-US" dirty="0"/>
              <a:t>This type of hormonal imbalance enhances hepatic gluconeogenesis and glycogenolysis resulting in severe </a:t>
            </a:r>
            <a:r>
              <a:rPr lang="en-US" dirty="0" err="1"/>
              <a:t>hyperglycaemia</a:t>
            </a:r>
            <a:r>
              <a:rPr lang="en-US" dirty="0"/>
              <a:t>. </a:t>
            </a:r>
          </a:p>
          <a:p>
            <a:r>
              <a:rPr lang="en-US" dirty="0"/>
              <a:t>Enhanced lipolysis increases serum free fatty acids that are then </a:t>
            </a:r>
            <a:r>
              <a:rPr lang="en-US" dirty="0" err="1"/>
              <a:t>metabolised</a:t>
            </a:r>
            <a:r>
              <a:rPr lang="en-US" dirty="0"/>
              <a:t> as an alternative energy source in the process of ketogenesis. </a:t>
            </a:r>
          </a:p>
          <a:p>
            <a:r>
              <a:rPr lang="en-US" dirty="0"/>
              <a:t>This results in accumulation of large quantities of ketone bodies and subsequent metabolic acidosis.</a:t>
            </a:r>
            <a:endParaRPr lang="en-K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3BF0F-E097-47DD-B159-BF0748369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06905-B27E-4C02-98E5-122215619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Ketones include acetone, 3-beta-hydroxybutyrate, and acetoacetate. The predominant ketone in the blood is 3-beta-hydroxybutyrate </a:t>
            </a:r>
          </a:p>
          <a:p>
            <a:r>
              <a:rPr lang="en-US" dirty="0"/>
              <a:t>There are several mechanisms responsible for fluid depletion in DKA. These include osmotic diuresis due to </a:t>
            </a:r>
            <a:r>
              <a:rPr lang="en-US" dirty="0" err="1"/>
              <a:t>hyperglycaemia</a:t>
            </a:r>
            <a:r>
              <a:rPr lang="en-US" dirty="0"/>
              <a:t>, vomiting - commonly associated with DKA - and eventually, inability to take in fluid due to a diminished level of consciousness. </a:t>
            </a:r>
          </a:p>
          <a:p>
            <a:r>
              <a:rPr lang="en-US" dirty="0"/>
              <a:t>Electrolyte shifts and depletion are in part related to the osmotic diuresis. </a:t>
            </a:r>
            <a:r>
              <a:rPr lang="en-US" dirty="0" err="1"/>
              <a:t>Hyperkalaemia</a:t>
            </a:r>
            <a:r>
              <a:rPr lang="en-US" dirty="0"/>
              <a:t> and </a:t>
            </a:r>
            <a:r>
              <a:rPr lang="en-US" dirty="0" err="1"/>
              <a:t>hypokalaemia</a:t>
            </a:r>
            <a:r>
              <a:rPr lang="en-US" dirty="0"/>
              <a:t> need particular attention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02643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5E24E-8F09-4F77-941E-81C622F83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Precipitants of DKA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495BB-DC80-45C8-BE28-51123712D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New onset diabetes</a:t>
            </a:r>
          </a:p>
          <a:p>
            <a:r>
              <a:rPr lang="en-US" dirty="0"/>
              <a:t>Inadequate insulin dose or discontinuation of insulin</a:t>
            </a:r>
          </a:p>
          <a:p>
            <a:r>
              <a:rPr lang="en-US" dirty="0"/>
              <a:t>Stressors that increase insulin requirements and increase secretion of counter regulatory hormones: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Infection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Pancreatitis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Myocardial infarction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Stroke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Trauma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Alcohol and drug abuse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483555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11E38-7E5C-435D-9E08-15A17AAB0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features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F6751-894D-47EA-9FFC-102B6E9CB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Polyuria, polydipsia, nausea, vomiting, abdominal pain, shortness of breath, altered mental status</a:t>
            </a:r>
          </a:p>
          <a:p>
            <a:r>
              <a:rPr lang="en-US" dirty="0"/>
              <a:t>Physical examination findings include hypotension, tachycardia, dehydration, </a:t>
            </a:r>
            <a:r>
              <a:rPr lang="en-US" dirty="0" err="1"/>
              <a:t>kussmal</a:t>
            </a:r>
            <a:r>
              <a:rPr lang="en-US" dirty="0"/>
              <a:t> respiration, obtundation and possibly coma.</a:t>
            </a:r>
          </a:p>
          <a:p>
            <a:r>
              <a:rPr lang="en-US" dirty="0"/>
              <a:t>They will also have symptoms of the precipitating cause.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719645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F7EB9-1EBE-4940-8F90-AE100D24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of DKA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410B5-9C5F-4FF6-90AC-329399CEB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All of these must be present to make the diagnosis</a:t>
            </a:r>
          </a:p>
          <a:p>
            <a:r>
              <a:rPr lang="en-US" b="1" dirty="0"/>
              <a:t>‘D’ </a:t>
            </a:r>
            <a:r>
              <a:rPr lang="en-US" dirty="0"/>
              <a:t>– a blood glucose concentration of &gt;11.0 mmol/L or known to have diabetes mellitus</a:t>
            </a:r>
          </a:p>
          <a:p>
            <a:r>
              <a:rPr lang="en-US" b="1" dirty="0"/>
              <a:t>‘K’ </a:t>
            </a:r>
            <a:r>
              <a:rPr lang="en-US" dirty="0"/>
              <a:t>– a capillary or blood ketone concentration of &gt;3.0 mmol/L or significant ketonuria (2+ or more on standard urine sticks)</a:t>
            </a:r>
          </a:p>
          <a:p>
            <a:r>
              <a:rPr lang="en-US" b="1" dirty="0"/>
              <a:t>‘A’ </a:t>
            </a:r>
            <a:r>
              <a:rPr lang="en-US" dirty="0"/>
              <a:t>– a bicarbonate concentration of &lt;15.0 mmol/L and/or venous pH &lt;7.3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562800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9598C-B118-4404-8DFC-4DA24B8B4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of DKA severity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9F10D-FCCF-4A62-9A8A-933296E56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 presence of one or more of the following indicate severe DKA:</a:t>
            </a:r>
          </a:p>
          <a:p>
            <a:pPr marL="0" indent="0">
              <a:buNone/>
            </a:pPr>
            <a:r>
              <a:rPr lang="en-US" dirty="0"/>
              <a:t>• Blood ketones over 6.0 mmol/L</a:t>
            </a:r>
          </a:p>
          <a:p>
            <a:pPr marL="0" indent="0">
              <a:buNone/>
            </a:pPr>
            <a:r>
              <a:rPr lang="en-US" dirty="0"/>
              <a:t>• Bicarbonate level below 5.0 mmol/L</a:t>
            </a:r>
          </a:p>
          <a:p>
            <a:pPr marL="0" indent="0">
              <a:buNone/>
            </a:pPr>
            <a:r>
              <a:rPr lang="en-US" dirty="0"/>
              <a:t>• Venous/arterial pH below 7.0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Hypokalaemia</a:t>
            </a:r>
            <a:r>
              <a:rPr lang="en-US" dirty="0"/>
              <a:t> on admission (under 3.5 mmol/L)</a:t>
            </a:r>
          </a:p>
          <a:p>
            <a:pPr marL="0" indent="0">
              <a:buNone/>
            </a:pPr>
            <a:r>
              <a:rPr lang="en-US" dirty="0"/>
              <a:t>• GCS less than 12 or abnormal AVPU scale</a:t>
            </a:r>
          </a:p>
          <a:p>
            <a:pPr marL="0" indent="0">
              <a:buNone/>
            </a:pPr>
            <a:r>
              <a:rPr lang="en-US" dirty="0"/>
              <a:t>• Oxygen saturation below 92% on air (assuming normal baseline respiratory function)</a:t>
            </a:r>
          </a:p>
          <a:p>
            <a:pPr marL="0" indent="0">
              <a:buNone/>
            </a:pPr>
            <a:r>
              <a:rPr lang="en-US" dirty="0"/>
              <a:t>• Systolic BP below 90 mmHg</a:t>
            </a:r>
          </a:p>
          <a:p>
            <a:pPr marL="0" indent="0">
              <a:buNone/>
            </a:pPr>
            <a:r>
              <a:rPr lang="en-US" dirty="0"/>
              <a:t>• Pulse over 100 or below 60 bpm</a:t>
            </a:r>
          </a:p>
          <a:p>
            <a:pPr marL="0" indent="0">
              <a:buNone/>
            </a:pPr>
            <a:r>
              <a:rPr lang="en-US" dirty="0"/>
              <a:t>• Anion gap above 16 [Anion Gap = (Na+ + K+) – (Cl- + HCO3-)]</a:t>
            </a:r>
          </a:p>
        </p:txBody>
      </p:sp>
    </p:spTree>
    <p:extLst>
      <p:ext uri="{BB962C8B-B14F-4D97-AF65-F5344CB8AC3E}">
        <p14:creationId xmlns:p14="http://schemas.microsoft.com/office/powerpoint/2010/main" val="1112173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53621-8C83-4D5E-AB37-2C2B0FEB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DKA management</a:t>
            </a:r>
            <a:br>
              <a:rPr lang="en-US" dirty="0"/>
            </a:br>
            <a:r>
              <a:rPr lang="en-US" dirty="0"/>
              <a:t>IVF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84F5D-272F-49C9-BB11-7A2841F6F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Commence IV NS. Aim to correct the fluid deficit (100mls/kg) in 24 hours.</a:t>
            </a:r>
          </a:p>
          <a:p>
            <a:r>
              <a:rPr lang="en-US" dirty="0"/>
              <a:t>Initial fluid replacement:</a:t>
            </a:r>
          </a:p>
          <a:p>
            <a:r>
              <a:rPr lang="en-US" dirty="0"/>
              <a:t>If systolic BP &lt;90mmHg, give 500ml boluses over 15mins until </a:t>
            </a:r>
            <a:r>
              <a:rPr lang="en-US" u="sng" dirty="0"/>
              <a:t>&gt;</a:t>
            </a:r>
            <a:r>
              <a:rPr lang="en-US" dirty="0"/>
              <a:t> 90mmHg. Once SBP </a:t>
            </a:r>
            <a:r>
              <a:rPr lang="en-US" u="sng" dirty="0"/>
              <a:t>&gt;</a:t>
            </a:r>
            <a:r>
              <a:rPr lang="en-US" dirty="0"/>
              <a:t>90mmHg, give 1L over 60mins</a:t>
            </a:r>
          </a:p>
          <a:p>
            <a:r>
              <a:rPr lang="en-US" dirty="0"/>
              <a:t>If systolic BP </a:t>
            </a:r>
            <a:r>
              <a:rPr lang="en-US" u="sng" dirty="0"/>
              <a:t>&gt;</a:t>
            </a:r>
            <a:r>
              <a:rPr lang="en-US" dirty="0"/>
              <a:t>90mmHg, give 1L over 60mins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964722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